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7" d="100"/>
          <a:sy n="77" d="100"/>
        </p:scale>
        <p:origin x="-1074"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5234433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r>
              <a:rPr lang="en-US" altLang="zh-CN" smtClean="0"/>
              <a:t>Click to edit Master title style</a:t>
            </a:r>
            <a:endParaRPr lang="en-US" dirty="0"/>
          </a:p>
        </p:txBody>
      </p:sp>
      <p:sp>
        <p:nvSpPr>
          <p:cNvPr id="1048609"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0"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11" name="Footer Placeholder 4"/>
          <p:cNvSpPr>
            <a:spLocks noGrp="1"/>
          </p:cNvSpPr>
          <p:nvPr>
            <p:ph type="ftr" sz="quarter" idx="11"/>
          </p:nvPr>
        </p:nvSpPr>
        <p:spPr/>
        <p:txBody>
          <a:bodyPr/>
          <a:lstStyle/>
          <a:p>
            <a:endParaRPr lang="zh-CN" altLang="en-US"/>
          </a:p>
        </p:txBody>
      </p:sp>
      <p:sp>
        <p:nvSpPr>
          <p:cNvPr id="104861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593"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4"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595" name="Footer Placeholder 4"/>
          <p:cNvSpPr>
            <a:spLocks noGrp="1"/>
          </p:cNvSpPr>
          <p:nvPr>
            <p:ph type="ftr" sz="quarter" idx="11"/>
          </p:nvPr>
        </p:nvSpPr>
        <p:spPr/>
        <p:txBody>
          <a:bodyPr/>
          <a:lstStyle/>
          <a:p>
            <a:endParaRPr lang="zh-CN" altLang="en-US"/>
          </a:p>
        </p:txBody>
      </p:sp>
      <p:sp>
        <p:nvSpPr>
          <p:cNvPr id="104859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r>
              <a:rPr lang="en-US" altLang="zh-CN" smtClean="0"/>
              <a:t>Click to edit Master title style</a:t>
            </a:r>
            <a:endParaRPr lang="en-US" dirty="0"/>
          </a:p>
        </p:txBody>
      </p:sp>
      <p:sp>
        <p:nvSpPr>
          <p:cNvPr id="1048598"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9"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00" name="Footer Placeholder 4"/>
          <p:cNvSpPr>
            <a:spLocks noGrp="1"/>
          </p:cNvSpPr>
          <p:nvPr>
            <p:ph type="ftr" sz="quarter" idx="11"/>
          </p:nvPr>
        </p:nvSpPr>
        <p:spPr/>
        <p:txBody>
          <a:bodyPr/>
          <a:lstStyle/>
          <a:p>
            <a:endParaRPr lang="zh-CN" altLang="en-US"/>
          </a:p>
        </p:txBody>
      </p:sp>
      <p:sp>
        <p:nvSpPr>
          <p:cNvPr id="1048601"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1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15"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16" name="Footer Placeholder 4"/>
          <p:cNvSpPr>
            <a:spLocks noGrp="1"/>
          </p:cNvSpPr>
          <p:nvPr>
            <p:ph type="ftr" sz="quarter" idx="11"/>
          </p:nvPr>
        </p:nvSpPr>
        <p:spPr/>
        <p:txBody>
          <a:bodyPr/>
          <a:lstStyle/>
          <a:p>
            <a:endParaRPr lang="zh-CN" altLang="en-US"/>
          </a:p>
        </p:txBody>
      </p:sp>
      <p:sp>
        <p:nvSpPr>
          <p:cNvPr id="1048617"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r>
              <a:rPr lang="en-US" altLang="zh-CN" smtClean="0"/>
              <a:t>Click to edit Master title style</a:t>
            </a:r>
            <a:endParaRPr lang="en-US" dirty="0"/>
          </a:p>
        </p:txBody>
      </p:sp>
      <p:sp>
        <p:nvSpPr>
          <p:cNvPr id="1048619"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0"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1" name="Date Placeholder 4"/>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22" name="Footer Placeholder 5"/>
          <p:cNvSpPr>
            <a:spLocks noGrp="1"/>
          </p:cNvSpPr>
          <p:nvPr>
            <p:ph type="ftr" sz="quarter" idx="11"/>
          </p:nvPr>
        </p:nvSpPr>
        <p:spPr/>
        <p:txBody>
          <a:bodyPr/>
          <a:lstStyle/>
          <a:p>
            <a:endParaRPr lang="zh-CN" altLang="en-US"/>
          </a:p>
        </p:txBody>
      </p:sp>
      <p:sp>
        <p:nvSpPr>
          <p:cNvPr id="1048623"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25"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6"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7"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9" name="Date Placeholder 6"/>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30" name="Footer Placeholder 7"/>
          <p:cNvSpPr>
            <a:spLocks noGrp="1"/>
          </p:cNvSpPr>
          <p:nvPr>
            <p:ph type="ftr" sz="quarter" idx="11"/>
          </p:nvPr>
        </p:nvSpPr>
        <p:spPr/>
        <p:txBody>
          <a:bodyPr/>
          <a:lstStyle/>
          <a:p>
            <a:endParaRPr lang="zh-CN" altLang="en-US"/>
          </a:p>
        </p:txBody>
      </p:sp>
      <p:sp>
        <p:nvSpPr>
          <p:cNvPr id="1048631"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ltLang="zh-CN" smtClean="0"/>
              <a:t>Click to edit Master title style</a:t>
            </a:r>
            <a:endParaRPr lang="en-US" dirty="0"/>
          </a:p>
        </p:txBody>
      </p:sp>
      <p:sp>
        <p:nvSpPr>
          <p:cNvPr id="1048589" name="Date Placeholder 2"/>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590" name="Footer Placeholder 3"/>
          <p:cNvSpPr>
            <a:spLocks noGrp="1"/>
          </p:cNvSpPr>
          <p:nvPr>
            <p:ph type="ftr" sz="quarter" idx="11"/>
          </p:nvPr>
        </p:nvSpPr>
        <p:spPr/>
        <p:txBody>
          <a:bodyPr/>
          <a:lstStyle/>
          <a:p>
            <a:endParaRPr lang="zh-CN" altLang="en-US"/>
          </a:p>
        </p:txBody>
      </p:sp>
      <p:sp>
        <p:nvSpPr>
          <p:cNvPr id="1048591"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2" name="Date Placeholder 1"/>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33" name="Footer Placeholder 2"/>
          <p:cNvSpPr>
            <a:spLocks noGrp="1"/>
          </p:cNvSpPr>
          <p:nvPr>
            <p:ph type="ftr" sz="quarter" idx="11"/>
          </p:nvPr>
        </p:nvSpPr>
        <p:spPr/>
        <p:txBody>
          <a:bodyPr/>
          <a:lstStyle/>
          <a:p>
            <a:endParaRPr lang="zh-CN" altLang="en-US"/>
          </a:p>
        </p:txBody>
      </p:sp>
      <p:sp>
        <p:nvSpPr>
          <p:cNvPr id="1048634"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38" name="Date Placeholder 4"/>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39" name="Footer Placeholder 5"/>
          <p:cNvSpPr>
            <a:spLocks noGrp="1"/>
          </p:cNvSpPr>
          <p:nvPr>
            <p:ph type="ftr" sz="quarter" idx="11"/>
          </p:nvPr>
        </p:nvSpPr>
        <p:spPr/>
        <p:txBody>
          <a:bodyPr/>
          <a:lstStyle/>
          <a:p>
            <a:endParaRPr lang="zh-CN" altLang="en-US"/>
          </a:p>
        </p:txBody>
      </p:sp>
      <p:sp>
        <p:nvSpPr>
          <p:cNvPr id="1048640"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0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0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05" name="Date Placeholder 4"/>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06" name="Footer Placeholder 5"/>
          <p:cNvSpPr>
            <a:spLocks noGrp="1"/>
          </p:cNvSpPr>
          <p:nvPr>
            <p:ph type="ftr" sz="quarter" idx="11"/>
          </p:nvPr>
        </p:nvSpPr>
        <p:spPr/>
        <p:txBody>
          <a:bodyPr/>
          <a:lstStyle/>
          <a:p>
            <a:endParaRPr lang="zh-CN" altLang="en-US"/>
          </a:p>
        </p:txBody>
      </p:sp>
      <p:sp>
        <p:nvSpPr>
          <p:cNvPr id="104860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2020/4/17</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398409" y="-535448"/>
            <a:ext cx="7772400" cy="2387600"/>
          </a:xfrm>
        </p:spPr>
        <p:txBody>
          <a:bodyPr/>
          <a:lstStyle/>
          <a:p>
            <a:r>
              <a:rPr lang="en-US" altLang="zh-CN" sz="3200" b="1">
                <a:solidFill>
                  <a:srgbClr val="0000FF"/>
                </a:solidFill>
              </a:rPr>
              <a:t>PPT -9(April) </a:t>
            </a:r>
            <a:br>
              <a:rPr lang="en-US" altLang="zh-CN" sz="3200" b="1">
                <a:solidFill>
                  <a:srgbClr val="0000FF"/>
                </a:solidFill>
              </a:rPr>
            </a:br>
            <a:r>
              <a:rPr lang="en-US" altLang="zh-CN" sz="5400" b="1">
                <a:solidFill>
                  <a:srgbClr val="800000"/>
                </a:solidFill>
              </a:rPr>
              <a:t>पूर्णियाँ काॅलेज, पूर्णियाँ</a:t>
            </a:r>
            <a:endParaRPr lang="en-US" altLang="zh-CN"/>
          </a:p>
        </p:txBody>
      </p:sp>
      <p:sp>
        <p:nvSpPr>
          <p:cNvPr id="1048587" name="Subtitle 2"/>
          <p:cNvSpPr>
            <a:spLocks noGrp="1"/>
          </p:cNvSpPr>
          <p:nvPr>
            <p:ph type="subTitle" idx="1"/>
          </p:nvPr>
        </p:nvSpPr>
        <p:spPr>
          <a:xfrm>
            <a:off x="1142999" y="2063955"/>
            <a:ext cx="6858000" cy="1655762"/>
          </a:xfrm>
        </p:spPr>
        <p:txBody>
          <a:bodyPr>
            <a:noAutofit/>
          </a:bodyPr>
          <a:lstStyle/>
          <a:p>
            <a:r>
              <a:rPr lang="en-US" altLang="zh-CN" sz="2900" b="1">
                <a:solidFill>
                  <a:srgbClr val="9933FF"/>
                </a:solidFill>
              </a:rPr>
              <a:t>हिन्दी विभाग</a:t>
            </a:r>
            <a:endParaRPr lang="en-US" altLang="zh-CN" sz="2900" b="1"/>
          </a:p>
          <a:p>
            <a:r>
              <a:rPr lang="en-US" altLang="zh-CN" sz="2900" b="1">
                <a:solidFill>
                  <a:srgbClr val="0070C0"/>
                </a:solidFill>
              </a:rPr>
              <a:t>UG</a:t>
            </a:r>
            <a:endParaRPr lang="en-US" altLang="zh-CN" sz="2900" b="1"/>
          </a:p>
          <a:p>
            <a:r>
              <a:rPr lang="en-US" altLang="zh-CN" sz="2900" b="1">
                <a:solidFill>
                  <a:srgbClr val="000000"/>
                </a:solidFill>
              </a:rPr>
              <a:t>Hindi(Honours) </a:t>
            </a:r>
            <a:endParaRPr lang="en-US" altLang="zh-CN" sz="2900" b="1"/>
          </a:p>
          <a:p>
            <a:r>
              <a:rPr lang="en-US" altLang="zh-CN" sz="2900" b="1"/>
              <a:t>Part - ll</a:t>
            </a:r>
          </a:p>
          <a:p>
            <a:r>
              <a:rPr lang="en-US" altLang="zh-CN" sz="2900" b="1"/>
              <a:t>Paper - 4</a:t>
            </a:r>
          </a:p>
          <a:p>
            <a:r>
              <a:rPr lang="en-US" altLang="zh-CN" sz="2900" b="1">
                <a:solidFill>
                  <a:srgbClr val="FF0000"/>
                </a:solidFill>
              </a:rPr>
              <a:t>("चित्रलेखा " उपन्यास की  कथावस्तु का विश्लेषण, भाग-9)</a:t>
            </a:r>
            <a:endParaRPr lang="en-US" altLang="zh-CN" sz="2900" b="1"/>
          </a:p>
          <a:p>
            <a:r>
              <a:rPr lang="en-US" altLang="zh-CN" sz="2900" b="1">
                <a:solidFill>
                  <a:srgbClr val="008000"/>
                </a:solidFill>
              </a:rPr>
              <a:t>ज्ञानदीप गौतम</a:t>
            </a:r>
            <a:r>
              <a:rPr lang="en-US" altLang="zh-CN" sz="2900" b="1">
                <a:solidFill>
                  <a:srgbClr val="FF0000"/>
                </a:solidFill>
              </a:rPr>
              <a:t> </a:t>
            </a:r>
            <a:endParaRPr lang="en-US" altLang="zh-CN" sz="29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Content Placeholder 1048647"/>
          <p:cNvSpPr>
            <a:spLocks noGrp="1"/>
          </p:cNvSpPr>
          <p:nvPr>
            <p:ph idx="1"/>
          </p:nvPr>
        </p:nvSpPr>
        <p:spPr>
          <a:xfrm>
            <a:off x="628649" y="924923"/>
            <a:ext cx="7886700" cy="4351338"/>
          </a:xfrm>
        </p:spPr>
        <p:txBody>
          <a:bodyPr>
            <a:noAutofit/>
          </a:bodyPr>
          <a:lstStyle/>
          <a:p>
            <a:pPr marL="0" indent="0">
              <a:buNone/>
            </a:pPr>
            <a:r>
              <a:rPr lang="en-US" sz="4700" b="1">
                <a:solidFill>
                  <a:srgbClr val="C00000"/>
                </a:solidFill>
              </a:rPr>
              <a:t>बीजगुप्त की विरक्ति और त्याग:-</a:t>
            </a:r>
            <a:r>
              <a:rPr lang="en-US" sz="4700" b="1">
                <a:solidFill>
                  <a:srgbClr val="000000"/>
                </a:solidFill>
              </a:rPr>
              <a:t>बीजगुप्त मन  की शान्ति के लिए काशी जाता है| वहाँ भी शान्ति नहीं मिलती है| पाटलिपुत्र लौटने पर उनका मन और अधिक अशान्त हो जाता है | चित्रलेखा के कुमारगिरी के आश्रम में चली जाने पर बीजगुप्त </a:t>
            </a:r>
            <a:endParaRPr lang="en-US" sz="47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Content Placeholder 1048649"/>
          <p:cNvSpPr>
            <a:spLocks noGrp="1"/>
          </p:cNvSpPr>
          <p:nvPr>
            <p:ph idx="1"/>
          </p:nvPr>
        </p:nvSpPr>
        <p:spPr>
          <a:xfrm>
            <a:off x="628649" y="1003244"/>
            <a:ext cx="7886700" cy="4351338"/>
          </a:xfrm>
        </p:spPr>
        <p:txBody>
          <a:bodyPr>
            <a:noAutofit/>
          </a:bodyPr>
          <a:lstStyle/>
          <a:p>
            <a:pPr marL="0" indent="0">
              <a:buNone/>
            </a:pPr>
            <a:r>
              <a:rPr lang="en-US" sz="5000" b="1">
                <a:solidFill>
                  <a:srgbClr val="0000FF"/>
                </a:solidFill>
              </a:rPr>
              <a:t>का हृदय शून्यता और विरक्ति से भर जाता है| वह सूनेपन को मिटाने के लिए यशोधरा से विवाह करने का निश्चय करता है, परन्तु जब उसे यह मालूम होता है कि उसका सेवक और गुरू भाई श्वेतांक भी यशोधरा से प्रेम करता है और विवाह करना</a:t>
            </a:r>
            <a:endParaRPr lang="en-US" sz="5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Content Placeholder 1048651"/>
          <p:cNvSpPr>
            <a:spLocks noGrp="1"/>
          </p:cNvSpPr>
          <p:nvPr>
            <p:ph idx="1"/>
          </p:nvPr>
        </p:nvSpPr>
        <p:spPr>
          <a:xfrm>
            <a:off x="628649" y="1253330"/>
            <a:ext cx="7886700" cy="4351338"/>
          </a:xfrm>
        </p:spPr>
        <p:txBody>
          <a:bodyPr/>
          <a:lstStyle/>
          <a:p>
            <a:pPr marL="0" indent="0">
              <a:buNone/>
            </a:pPr>
            <a:r>
              <a:rPr lang="en-US" sz="4200" b="1">
                <a:solidFill>
                  <a:srgbClr val="0070C0"/>
                </a:solidFill>
              </a:rPr>
              <a:t>चाहता है, वह स्वयं यशोधरा से विवाह करने का विचार त्याग देता है और श्वेतांक से यशोधरा का विवाह कराने के प्रयास में लग जाता है |</a:t>
            </a:r>
            <a:endParaRPr lang="en-US" sz="4200"/>
          </a:p>
          <a:p>
            <a:pPr marL="0" indent="0">
              <a:buNone/>
            </a:pPr>
            <a:r>
              <a:rPr lang="en-US" sz="4200" b="1">
                <a:solidFill>
                  <a:srgbClr val="0070C0"/>
                </a:solidFill>
              </a:rPr>
              <a:t>बीजगुप्त यशोधरा के पिता आर्य मृत्युंजय के पास जाकर यशोधरा का श्वेतांक से विवाह कर देने का प्रस्ताव रखता है |</a:t>
            </a:r>
            <a:endParaRPr lang="en-US" sz="4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Content Placeholder 1048653"/>
          <p:cNvSpPr>
            <a:spLocks noGrp="1"/>
          </p:cNvSpPr>
          <p:nvPr>
            <p:ph idx="1"/>
          </p:nvPr>
        </p:nvSpPr>
        <p:spPr>
          <a:xfrm>
            <a:off x="628649" y="1253330"/>
            <a:ext cx="7886700" cy="4351338"/>
          </a:xfrm>
        </p:spPr>
        <p:txBody>
          <a:bodyPr>
            <a:noAutofit/>
          </a:bodyPr>
          <a:lstStyle/>
          <a:p>
            <a:pPr marL="0" indent="0">
              <a:buNone/>
            </a:pPr>
            <a:r>
              <a:rPr lang="en-US" sz="4600" b="1">
                <a:solidFill>
                  <a:srgbClr val="9933FF"/>
                </a:solidFill>
              </a:rPr>
              <a:t>आर्य मृत्युंजय श्वेतांक जैसे सेवक और सामान्य जन से अपनी पुत्री का विवाह करना अस्वीकार कर देते हैं| बीजगुप्त श्वेतांक को अपना दत्तक पुत्र घोषित कर अपनी सारी सम्पत्ति और साथ ही अपना सामन्त पद भी सम्राट से दिलाने की घोषणा करता है |</a:t>
            </a:r>
            <a:endParaRPr lang="en-US" sz="4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Content Placeholder 1048655"/>
          <p:cNvSpPr>
            <a:spLocks noGrp="1"/>
          </p:cNvSpPr>
          <p:nvPr>
            <p:ph idx="1"/>
          </p:nvPr>
        </p:nvSpPr>
        <p:spPr>
          <a:xfrm>
            <a:off x="628650" y="1253330"/>
            <a:ext cx="7886700" cy="4351338"/>
          </a:xfrm>
        </p:spPr>
        <p:txBody>
          <a:bodyPr/>
          <a:lstStyle/>
          <a:p>
            <a:pPr marL="0" indent="0">
              <a:buNone/>
            </a:pPr>
            <a:r>
              <a:rPr lang="en-US" sz="4200" b="1">
                <a:solidFill>
                  <a:srgbClr val="0000FF"/>
                </a:solidFill>
              </a:rPr>
              <a:t>मृत्युंजय और श्वेतांक बीजगुप्त के त्याग पर चकित रह जाते हैं |</a:t>
            </a:r>
            <a:endParaRPr lang="en-US" sz="4200"/>
          </a:p>
          <a:p>
            <a:pPr marL="0" indent="0">
              <a:buNone/>
            </a:pPr>
            <a:r>
              <a:rPr lang="en-US" sz="4200" b="1">
                <a:solidFill>
                  <a:srgbClr val="FF0000"/>
                </a:solidFill>
              </a:rPr>
              <a:t>चित्रलेखा का पश्चाताप और ग्लानि:-</a:t>
            </a:r>
            <a:r>
              <a:rPr lang="en-US" sz="4200" b="1">
                <a:solidFill>
                  <a:srgbClr val="000000"/>
                </a:solidFill>
              </a:rPr>
              <a:t>चित्रलेखा अपने घर लौट आती है | किन्तु पश्चाताप और आत्म-ग्लानि में डुबी होने के कारण बीजगुप्त से मिलने का साहस नहीं कर पाती|</a:t>
            </a:r>
            <a:endParaRPr lang="en-US" sz="4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Content Placeholder 1048657"/>
          <p:cNvSpPr>
            <a:spLocks noGrp="1"/>
          </p:cNvSpPr>
          <p:nvPr>
            <p:ph idx="1"/>
          </p:nvPr>
        </p:nvSpPr>
        <p:spPr>
          <a:xfrm>
            <a:off x="628650" y="1112016"/>
            <a:ext cx="7886700" cy="4351338"/>
          </a:xfrm>
        </p:spPr>
        <p:txBody>
          <a:bodyPr/>
          <a:lstStyle/>
          <a:p>
            <a:pPr marL="0" indent="0">
              <a:buNone/>
            </a:pPr>
            <a:r>
              <a:rPr lang="en-US" sz="4400" b="1">
                <a:solidFill>
                  <a:srgbClr val="008000"/>
                </a:solidFill>
              </a:rPr>
              <a:t>एक दिन श्वेतांक आकर अपने यशोधरा से होने वाले विवाह में चित्रलेखा को निमन्त्रण देता है और बीजगुप्त के त्याग की कहानी बताता है|वह यह भी सूचना देता है कि वे इस विवाह के उपरान्त चन्द्रवार की रात्रि में ही पाटलिपुत्र को छोड़कर चले जायेंगे |</a:t>
            </a:r>
            <a:endParaRPr lang="en-US" sz="440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304</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PPT -9(April)  पूर्णियाँ काॅलेज, पूर्णियाँ</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-9(April)  पूर्णियाँ काॅलेज, पूर्णियाँ</dc:title>
  <dc:creator>Redmi Y3</dc:creator>
  <cp:lastModifiedBy>User</cp:lastModifiedBy>
  <cp:revision>1</cp:revision>
  <dcterms:created xsi:type="dcterms:W3CDTF">2015-05-11T22:30:45Z</dcterms:created>
  <dcterms:modified xsi:type="dcterms:W3CDTF">2020-04-17T10:41:23Z</dcterms:modified>
</cp:coreProperties>
</file>